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Lst>
  <p:sldSz cx="7559675" cy="10691813"/>
  <p:notesSz cx="6888163" cy="10021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6" autoAdjust="0"/>
    <p:restoredTop sz="94660"/>
  </p:normalViewPr>
  <p:slideViewPr>
    <p:cSldViewPr snapToGrid="0">
      <p:cViewPr varScale="1">
        <p:scale>
          <a:sx n="84" d="100"/>
          <a:sy n="84" d="100"/>
        </p:scale>
        <p:origin x="264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de-DE"/>
              <a:t>Titelmasterformat durch Klicken bearbeiten</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57EB5A68-52CA-47DC-9F06-554799A7AF07}"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1929311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7EB5A68-52CA-47DC-9F06-554799A7AF07}"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16993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7EB5A68-52CA-47DC-9F06-554799A7AF07}"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14539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7EB5A68-52CA-47DC-9F06-554799A7AF07}"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167219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de-DE"/>
              <a:t>Titelmasterformat durch Klicken bearbeiten</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57EB5A68-52CA-47DC-9F06-554799A7AF07}" type="datetimeFigureOut">
              <a:rPr lang="en-GB" smtClean="0"/>
              <a:t>06/09/2017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3994088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57EB5A68-52CA-47DC-9F06-554799A7AF07}"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2813155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Formatvorlagen des Textmasters bearbeiten</a:t>
            </a:r>
          </a:p>
        </p:txBody>
      </p:sp>
      <p:sp>
        <p:nvSpPr>
          <p:cNvPr id="4" name="Content Placeholder 3"/>
          <p:cNvSpPr>
            <a:spLocks noGrp="1"/>
          </p:cNvSpPr>
          <p:nvPr>
            <p:ph sz="half" idx="2"/>
          </p:nvPr>
        </p:nvSpPr>
        <p:spPr>
          <a:xfrm>
            <a:off x="520713" y="3905482"/>
            <a:ext cx="3198096" cy="57443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de-DE"/>
              <a:t>Formatvorlagen des Textmasters bearbeiten</a:t>
            </a:r>
          </a:p>
        </p:txBody>
      </p:sp>
      <p:sp>
        <p:nvSpPr>
          <p:cNvPr id="6" name="Content Placeholder 5"/>
          <p:cNvSpPr>
            <a:spLocks noGrp="1"/>
          </p:cNvSpPr>
          <p:nvPr>
            <p:ph sz="quarter" idx="4"/>
          </p:nvPr>
        </p:nvSpPr>
        <p:spPr>
          <a:xfrm>
            <a:off x="3827086" y="3905482"/>
            <a:ext cx="3213847" cy="5744375"/>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57EB5A68-52CA-47DC-9F06-554799A7AF07}" type="datetimeFigureOut">
              <a:rPr lang="en-GB" smtClean="0"/>
              <a:t>06/09/2017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364494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57EB5A68-52CA-47DC-9F06-554799A7AF07}" type="datetimeFigureOut">
              <a:rPr lang="en-GB" smtClean="0"/>
              <a:t>06/09/2017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1715230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EB5A68-52CA-47DC-9F06-554799A7AF07}" type="datetimeFigureOut">
              <a:rPr lang="en-GB" smtClean="0"/>
              <a:t>06/09/2017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2990950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Titelmasterformat durch Klicken bearbeiten</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7EB5A68-52CA-47DC-9F06-554799A7AF07}"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1370688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de-DE"/>
              <a:t>Bild durch Klicken auf Symbol hinzufügen</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57EB5A68-52CA-47DC-9F06-554799A7AF07}" type="datetimeFigureOut">
              <a:rPr lang="en-GB" smtClean="0"/>
              <a:t>06/09/2017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4843C3-3EEE-4101-A037-42C8E83A3CF8}" type="slidenum">
              <a:rPr lang="en-GB" smtClean="0"/>
              <a:t>‹Nr.›</a:t>
            </a:fld>
            <a:endParaRPr lang="en-GB"/>
          </a:p>
        </p:txBody>
      </p:sp>
    </p:spTree>
    <p:extLst>
      <p:ext uri="{BB962C8B-B14F-4D97-AF65-F5344CB8AC3E}">
        <p14:creationId xmlns:p14="http://schemas.microsoft.com/office/powerpoint/2010/main" val="4282874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57EB5A68-52CA-47DC-9F06-554799A7AF07}" type="datetimeFigureOut">
              <a:rPr lang="en-GB" smtClean="0"/>
              <a:t>06/09/2017</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E4843C3-3EEE-4101-A037-42C8E83A3CF8}" type="slidenum">
              <a:rPr lang="en-GB" smtClean="0"/>
              <a:t>‹Nr.›</a:t>
            </a:fld>
            <a:endParaRPr lang="en-GB"/>
          </a:p>
        </p:txBody>
      </p:sp>
    </p:spTree>
    <p:extLst>
      <p:ext uri="{BB962C8B-B14F-4D97-AF65-F5344CB8AC3E}">
        <p14:creationId xmlns:p14="http://schemas.microsoft.com/office/powerpoint/2010/main" val="15371104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8000">
              <a:schemeClr val="accent2">
                <a:lumMod val="0"/>
                <a:lumOff val="100000"/>
              </a:schemeClr>
            </a:gs>
            <a:gs pos="17000">
              <a:schemeClr val="accent2">
                <a:lumMod val="0"/>
                <a:lumOff val="100000"/>
              </a:schemeClr>
            </a:gs>
            <a:gs pos="100000">
              <a:schemeClr val="accent2">
                <a:lumMod val="67000"/>
                <a:lumOff val="33000"/>
              </a:schemeClr>
            </a:gs>
          </a:gsLst>
          <a:path path="circle">
            <a:fillToRect r="100000" b="100000"/>
          </a:path>
        </a:gradFill>
        <a:effectLst/>
      </p:bgPr>
    </p:bg>
    <p:spTree>
      <p:nvGrpSpPr>
        <p:cNvPr id="1" name=""/>
        <p:cNvGrpSpPr/>
        <p:nvPr/>
      </p:nvGrpSpPr>
      <p:grpSpPr>
        <a:xfrm>
          <a:off x="0" y="0"/>
          <a:ext cx="0" cy="0"/>
          <a:chOff x="0" y="0"/>
          <a:chExt cx="0" cy="0"/>
        </a:xfrm>
      </p:grpSpPr>
      <p:sp>
        <p:nvSpPr>
          <p:cNvPr id="11" name="Titel 1"/>
          <p:cNvSpPr txBox="1">
            <a:spLocks/>
          </p:cNvSpPr>
          <p:nvPr/>
        </p:nvSpPr>
        <p:spPr>
          <a:xfrm>
            <a:off x="-103878" y="670065"/>
            <a:ext cx="7450056" cy="1715604"/>
          </a:xfrm>
          <a:prstGeom prst="rect">
            <a:avLst/>
          </a:prstGeom>
        </p:spPr>
        <p:txBody>
          <a:bodyPr vert="horz" lIns="106918" tIns="53459" rIns="106918" bIns="53459"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11611" indent="100236"/>
            <a:r>
              <a:rPr lang="de-DE" sz="3600" b="1" i="1" dirty="0">
                <a:latin typeface="Arial" panose="020B0604020202020204" pitchFamily="34" charset="0"/>
                <a:cs typeface="Arial" panose="020B0604020202020204" pitchFamily="34" charset="0"/>
              </a:rPr>
              <a:t>Thermotec Systemtechnik AG</a:t>
            </a:r>
          </a:p>
          <a:p>
            <a:pPr marL="211611" indent="100236"/>
            <a:endParaRPr lang="de-DE" sz="1600" dirty="0">
              <a:latin typeface="Arial" panose="020B0604020202020204" pitchFamily="34" charset="0"/>
              <a:cs typeface="Arial" panose="020B0604020202020204" pitchFamily="34" charset="0"/>
            </a:endParaRPr>
          </a:p>
          <a:p>
            <a:r>
              <a:rPr lang="de-DE" sz="2400" b="1" dirty="0" err="1">
                <a:solidFill>
                  <a:srgbClr val="FF0000"/>
                </a:solidFill>
              </a:rPr>
              <a:t>Elysator</a:t>
            </a:r>
            <a:r>
              <a:rPr lang="de-DE" sz="2400" b="1" dirty="0">
                <a:solidFill>
                  <a:srgbClr val="FF0000"/>
                </a:solidFill>
              </a:rPr>
              <a:t> PUROTAP BONUS SET</a:t>
            </a:r>
          </a:p>
          <a:p>
            <a:r>
              <a:rPr lang="de-DE" sz="2400" b="1" dirty="0">
                <a:solidFill>
                  <a:srgbClr val="FF0000"/>
                </a:solidFill>
              </a:rPr>
              <a:t>3 </a:t>
            </a:r>
            <a:r>
              <a:rPr lang="de-DE" sz="2400" b="1" dirty="0" err="1">
                <a:solidFill>
                  <a:srgbClr val="FF0000"/>
                </a:solidFill>
              </a:rPr>
              <a:t>Purotap</a:t>
            </a:r>
            <a:r>
              <a:rPr lang="de-DE" sz="2400" b="1" dirty="0">
                <a:solidFill>
                  <a:srgbClr val="FF0000"/>
                </a:solidFill>
              </a:rPr>
              <a:t> 500 + 1 Messzähler</a:t>
            </a:r>
            <a:endParaRPr lang="de-CH" sz="2400" b="1" dirty="0">
              <a:solidFill>
                <a:srgbClr val="FF0000"/>
              </a:solidFill>
            </a:endParaRPr>
          </a:p>
        </p:txBody>
      </p:sp>
      <p:sp>
        <p:nvSpPr>
          <p:cNvPr id="13" name="Titel 1"/>
          <p:cNvSpPr txBox="1">
            <a:spLocks/>
          </p:cNvSpPr>
          <p:nvPr/>
        </p:nvSpPr>
        <p:spPr>
          <a:xfrm>
            <a:off x="655219" y="3936054"/>
            <a:ext cx="6418682" cy="4484046"/>
          </a:xfrm>
          <a:prstGeom prst="rect">
            <a:avLst/>
          </a:prstGeom>
        </p:spPr>
        <p:txBody>
          <a:bodyPr vert="horz" lIns="106918" tIns="53459" rIns="106918" bIns="53459"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de-CH" sz="1200" dirty="0">
                <a:latin typeface="Arial" panose="020B0604020202020204" pitchFamily="34" charset="0"/>
                <a:cs typeface="Arial" panose="020B0604020202020204" pitchFamily="34" charset="0"/>
              </a:rPr>
              <a:t>Nach vielen Herstellervorschriften und technischen Richtlinien ist Füllwasser für Heizungen in der Regel zu entsalzen (demineralisieren). Denn die Praxis hat gezeigt, dass moderne Geräte wie Gaswandthermen, Wärmepumpen und Solaranlagen schon bei geringer Härte Schaden durch Kalkausfällung nehmen.</a:t>
            </a:r>
          </a:p>
          <a:p>
            <a:pPr algn="l"/>
            <a:endParaRPr lang="de-CH" sz="1200" dirty="0">
              <a:latin typeface="Arial" panose="020B0604020202020204" pitchFamily="34" charset="0"/>
              <a:cs typeface="Arial" panose="020B0604020202020204" pitchFamily="34" charset="0"/>
            </a:endParaRPr>
          </a:p>
          <a:p>
            <a:pPr algn="l"/>
            <a:r>
              <a:rPr lang="de-CH" sz="1200" dirty="0">
                <a:latin typeface="Arial" panose="020B0604020202020204" pitchFamily="34" charset="0"/>
                <a:cs typeface="Arial" panose="020B0604020202020204" pitchFamily="34" charset="0"/>
              </a:rPr>
              <a:t>Die Empfehlung des SKWI (</a:t>
            </a:r>
            <a:r>
              <a:rPr lang="de-CH" sz="1200" dirty="0" err="1">
                <a:latin typeface="Arial" panose="020B0604020202020204" pitchFamily="34" charset="0"/>
                <a:cs typeface="Arial" panose="020B0604020202020204" pitchFamily="34" charset="0"/>
              </a:rPr>
              <a:t>Schweiz.Verein</a:t>
            </a:r>
            <a:r>
              <a:rPr lang="de-CH" sz="1200" dirty="0">
                <a:latin typeface="Arial" panose="020B0604020202020204" pitchFamily="34" charset="0"/>
                <a:cs typeface="Arial" panose="020B0604020202020204" pitchFamily="34" charset="0"/>
              </a:rPr>
              <a:t> von Wärme- und Klima-Ingenieuren:</a:t>
            </a:r>
          </a:p>
          <a:p>
            <a:pPr algn="l"/>
            <a:r>
              <a:rPr lang="de-CH" sz="1200" dirty="0">
                <a:latin typeface="Arial" panose="020B0604020202020204" pitchFamily="34" charset="0"/>
                <a:cs typeface="Arial" panose="020B0604020202020204" pitchFamily="34" charset="0"/>
              </a:rPr>
              <a:t>BT102-01, Wasserbeschaffenheit für Gebäudetechnik-Anlagen; </a:t>
            </a:r>
          </a:p>
          <a:p>
            <a:pPr algn="l"/>
            <a:r>
              <a:rPr lang="de-CH" sz="1200" dirty="0">
                <a:latin typeface="Arial" panose="020B0604020202020204" pitchFamily="34" charset="0"/>
                <a:cs typeface="Arial" panose="020B0604020202020204" pitchFamily="34" charset="0"/>
              </a:rPr>
              <a:t>[Abs. 4 ff] «Das Füll- und </a:t>
            </a:r>
            <a:r>
              <a:rPr lang="de-CH" sz="1200" dirty="0" err="1">
                <a:latin typeface="Arial" panose="020B0604020202020204" pitchFamily="34" charset="0"/>
                <a:cs typeface="Arial" panose="020B0604020202020204" pitchFamily="34" charset="0"/>
              </a:rPr>
              <a:t>Ergänzungwasser</a:t>
            </a:r>
            <a:r>
              <a:rPr lang="de-CH" sz="1200" dirty="0">
                <a:latin typeface="Arial" panose="020B0604020202020204" pitchFamily="34" charset="0"/>
                <a:cs typeface="Arial" panose="020B0604020202020204" pitchFamily="34" charset="0"/>
              </a:rPr>
              <a:t> muss entsalzt werden.»</a:t>
            </a:r>
          </a:p>
          <a:p>
            <a:pPr algn="l"/>
            <a:r>
              <a:rPr lang="pt-BR" sz="1200" dirty="0">
                <a:latin typeface="Arial" panose="020B0604020202020204" pitchFamily="34" charset="0"/>
                <a:cs typeface="Arial" panose="020B0604020202020204" pitchFamily="34" charset="0"/>
              </a:rPr>
              <a:t>[d]«Bei Wässern mit höherm Chlorid-oder Sulfatgehalt ist die technisch beste Lösung die Demineralisierung (Vollentsalzung).»</a:t>
            </a:r>
          </a:p>
          <a:p>
            <a:pPr algn="l"/>
            <a:endParaRPr lang="de-DE" sz="1200" dirty="0">
              <a:latin typeface="Arial" panose="020B0604020202020204" pitchFamily="34" charset="0"/>
              <a:cs typeface="Arial" panose="020B0604020202020204" pitchFamily="34" charset="0"/>
            </a:endParaRPr>
          </a:p>
          <a:p>
            <a:pPr algn="l"/>
            <a:r>
              <a:rPr lang="de-CH" sz="1200" dirty="0">
                <a:latin typeface="Arial" panose="020B0604020202020204" pitchFamily="34" charset="0"/>
                <a:cs typeface="Arial" panose="020B0604020202020204" pitchFamily="34" charset="0"/>
              </a:rPr>
              <a:t>5 gute Gründe </a:t>
            </a:r>
          </a:p>
          <a:p>
            <a:pPr algn="l"/>
            <a:r>
              <a:rPr lang="de-CH" sz="1200" dirty="0">
                <a:latin typeface="Arial" panose="020B0604020202020204" pitchFamily="34" charset="0"/>
                <a:cs typeface="Arial" panose="020B0604020202020204" pitchFamily="34" charset="0"/>
              </a:rPr>
              <a:t>1.) Kein Leistungsabfall durch Kalk im Wärmetauscher</a:t>
            </a:r>
          </a:p>
          <a:p>
            <a:pPr algn="l"/>
            <a:r>
              <a:rPr lang="de-CH" sz="1200" dirty="0">
                <a:latin typeface="Arial" panose="020B0604020202020204" pitchFamily="34" charset="0"/>
                <a:cs typeface="Arial" panose="020B0604020202020204" pitchFamily="34" charset="0"/>
              </a:rPr>
              <a:t>2.) Keine Kalkausfällung im Heizkessel</a:t>
            </a:r>
          </a:p>
          <a:p>
            <a:pPr algn="l"/>
            <a:r>
              <a:rPr lang="de-CH" sz="1200" dirty="0">
                <a:latin typeface="Arial" panose="020B0604020202020204" pitchFamily="34" charset="0"/>
                <a:cs typeface="Arial" panose="020B0604020202020204" pitchFamily="34" charset="0"/>
              </a:rPr>
              <a:t>3.) Langfristig deutlich weniger Korrosion</a:t>
            </a:r>
          </a:p>
          <a:p>
            <a:pPr algn="l"/>
            <a:r>
              <a:rPr lang="de-CH" sz="1200" dirty="0">
                <a:latin typeface="Arial" panose="020B0604020202020204" pitchFamily="34" charset="0"/>
                <a:cs typeface="Arial" panose="020B0604020202020204" pitchFamily="34" charset="0"/>
              </a:rPr>
              <a:t>4.) Einfach in der Anwendung</a:t>
            </a:r>
          </a:p>
          <a:p>
            <a:pPr algn="l"/>
            <a:r>
              <a:rPr lang="de-CH" sz="1200" dirty="0">
                <a:latin typeface="Arial" panose="020B0604020202020204" pitchFamily="34" charset="0"/>
                <a:cs typeface="Arial" panose="020B0604020202020204" pitchFamily="34" charset="0"/>
              </a:rPr>
              <a:t>5.) Sichere Einhaltung der geltenden Richtlinien</a:t>
            </a:r>
          </a:p>
          <a:p>
            <a:pPr algn="l"/>
            <a:endParaRPr lang="de-DE" sz="1200" dirty="0">
              <a:latin typeface="Arial" panose="020B0604020202020204" pitchFamily="34" charset="0"/>
              <a:cs typeface="Arial" panose="020B0604020202020204" pitchFamily="34" charset="0"/>
            </a:endParaRPr>
          </a:p>
          <a:p>
            <a:pPr algn="l"/>
            <a:r>
              <a:rPr lang="de-DE" sz="1200" dirty="0">
                <a:latin typeface="Arial" panose="020B0604020202020204" pitchFamily="34" charset="0"/>
                <a:cs typeface="Arial" panose="020B0604020202020204" pitchFamily="34" charset="0"/>
              </a:rPr>
              <a:t>Wir empfehlen für die Entsalzung des Wassers wenn überhaupt nötig den </a:t>
            </a:r>
          </a:p>
          <a:p>
            <a:pPr algn="l"/>
            <a:r>
              <a:rPr lang="de-DE" sz="1200" dirty="0" err="1">
                <a:latin typeface="Arial" panose="020B0604020202020204" pitchFamily="34" charset="0"/>
                <a:cs typeface="Arial" panose="020B0604020202020204" pitchFamily="34" charset="0"/>
              </a:rPr>
              <a:t>Elysator</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Purotap</a:t>
            </a:r>
            <a:endParaRPr lang="de-CH" sz="1200" dirty="0">
              <a:latin typeface="Arial" panose="020B0604020202020204" pitchFamily="34" charset="0"/>
              <a:cs typeface="Arial" panose="020B0604020202020204" pitchFamily="34" charset="0"/>
            </a:endParaRPr>
          </a:p>
          <a:p>
            <a:pPr algn="l"/>
            <a:endParaRPr lang="de-DE" sz="1200" dirty="0">
              <a:latin typeface="Arial" panose="020B0604020202020204" pitchFamily="34" charset="0"/>
              <a:cs typeface="Arial" panose="020B0604020202020204" pitchFamily="34" charset="0"/>
            </a:endParaRPr>
          </a:p>
          <a:p>
            <a:pPr algn="l"/>
            <a:r>
              <a:rPr lang="de-DE" sz="1200" dirty="0">
                <a:latin typeface="Arial" panose="020B0604020202020204" pitchFamily="34" charset="0"/>
                <a:cs typeface="Arial" panose="020B0604020202020204" pitchFamily="34" charset="0"/>
              </a:rPr>
              <a:t>Als </a:t>
            </a:r>
            <a:r>
              <a:rPr lang="de-DE" sz="1200" dirty="0" err="1">
                <a:latin typeface="Arial" panose="020B0604020202020204" pitchFamily="34" charset="0"/>
                <a:cs typeface="Arial" panose="020B0604020202020204" pitchFamily="34" charset="0"/>
              </a:rPr>
              <a:t>Elysator</a:t>
            </a:r>
            <a:r>
              <a:rPr lang="de-DE" sz="1200" dirty="0">
                <a:latin typeface="Arial" panose="020B0604020202020204" pitchFamily="34" charset="0"/>
                <a:cs typeface="Arial" panose="020B0604020202020204" pitchFamily="34" charset="0"/>
              </a:rPr>
              <a:t> Partner bieten wir ein Einstiegsset für schnellentschlossene an</a:t>
            </a:r>
          </a:p>
          <a:p>
            <a:pPr algn="l"/>
            <a:endParaRPr lang="de-DE" sz="1200" dirty="0">
              <a:latin typeface="Arial" panose="020B0604020202020204" pitchFamily="34" charset="0"/>
              <a:cs typeface="Arial" panose="020B0604020202020204" pitchFamily="34" charset="0"/>
            </a:endParaRPr>
          </a:p>
          <a:p>
            <a:pPr algn="l"/>
            <a:r>
              <a:rPr lang="de-DE" sz="1200" dirty="0">
                <a:latin typeface="Arial" panose="020B0604020202020204" pitchFamily="34" charset="0"/>
                <a:cs typeface="Arial" panose="020B0604020202020204" pitchFamily="34" charset="0"/>
              </a:rPr>
              <a:t>Preise: 3xPurotap und 1x Messzähler zur Kontrolle des Füllwassers = </a:t>
            </a:r>
            <a:r>
              <a:rPr lang="de-DE" sz="1200" dirty="0">
                <a:solidFill>
                  <a:srgbClr val="FF0000"/>
                </a:solidFill>
                <a:latin typeface="Arial" panose="020B0604020202020204" pitchFamily="34" charset="0"/>
                <a:cs typeface="Arial" panose="020B0604020202020204" pitchFamily="34" charset="0"/>
              </a:rPr>
              <a:t>Brutto 855.00</a:t>
            </a:r>
          </a:p>
          <a:p>
            <a:r>
              <a:rPr lang="de-DE" sz="2000" dirty="0" err="1">
                <a:solidFill>
                  <a:srgbClr val="FF0000"/>
                </a:solidFill>
                <a:latin typeface="Arial" panose="020B0604020202020204" pitchFamily="34" charset="0"/>
                <a:cs typeface="Arial" panose="020B0604020202020204" pitchFamily="34" charset="0"/>
              </a:rPr>
              <a:t>Setpreis</a:t>
            </a:r>
            <a:r>
              <a:rPr lang="de-DE" sz="2000" dirty="0">
                <a:solidFill>
                  <a:srgbClr val="FF0000"/>
                </a:solidFill>
                <a:latin typeface="Arial" panose="020B0604020202020204" pitchFamily="34" charset="0"/>
                <a:cs typeface="Arial" panose="020B0604020202020204" pitchFamily="34" charset="0"/>
              </a:rPr>
              <a:t>, Netto 350.00 </a:t>
            </a:r>
            <a:r>
              <a:rPr lang="de-DE" sz="1100" dirty="0">
                <a:solidFill>
                  <a:srgbClr val="FF0000"/>
                </a:solidFill>
                <a:latin typeface="Arial" panose="020B0604020202020204" pitchFamily="34" charset="0"/>
                <a:cs typeface="Arial" panose="020B0604020202020204" pitchFamily="34" charset="0"/>
              </a:rPr>
              <a:t>excl. </a:t>
            </a:r>
            <a:r>
              <a:rPr lang="de-DE" sz="1100" dirty="0" err="1">
                <a:solidFill>
                  <a:srgbClr val="FF0000"/>
                </a:solidFill>
                <a:latin typeface="Arial" panose="020B0604020202020204" pitchFamily="34" charset="0"/>
                <a:cs typeface="Arial" panose="020B0604020202020204" pitchFamily="34" charset="0"/>
              </a:rPr>
              <a:t>MwSt</a:t>
            </a:r>
            <a:r>
              <a:rPr lang="de-DE" sz="1100" dirty="0">
                <a:solidFill>
                  <a:srgbClr val="FF0000"/>
                </a:solidFill>
                <a:latin typeface="Arial" panose="020B0604020202020204" pitchFamily="34" charset="0"/>
                <a:cs typeface="Arial" panose="020B0604020202020204" pitchFamily="34" charset="0"/>
              </a:rPr>
              <a:t> </a:t>
            </a:r>
          </a:p>
          <a:p>
            <a:r>
              <a:rPr lang="de-DE" sz="1600" dirty="0">
                <a:solidFill>
                  <a:srgbClr val="FF0000"/>
                </a:solidFill>
                <a:latin typeface="Arial" panose="020B0604020202020204" pitchFamily="34" charset="0"/>
                <a:cs typeface="Arial" panose="020B0604020202020204" pitchFamily="34" charset="0"/>
              </a:rPr>
              <a:t>Nur so lange Vorrat </a:t>
            </a:r>
            <a:r>
              <a:rPr lang="de-DE" sz="1600" dirty="0" err="1">
                <a:solidFill>
                  <a:srgbClr val="FF0000"/>
                </a:solidFill>
                <a:latin typeface="Arial" panose="020B0604020202020204" pitchFamily="34" charset="0"/>
                <a:cs typeface="Arial" panose="020B0604020202020204" pitchFamily="34" charset="0"/>
              </a:rPr>
              <a:t>anschliessend</a:t>
            </a:r>
            <a:r>
              <a:rPr lang="de-DE" sz="1600" dirty="0">
                <a:solidFill>
                  <a:srgbClr val="FF0000"/>
                </a:solidFill>
                <a:latin typeface="Arial" panose="020B0604020202020204" pitchFamily="34" charset="0"/>
                <a:cs typeface="Arial" panose="020B0604020202020204" pitchFamily="34" charset="0"/>
              </a:rPr>
              <a:t> 555.00</a:t>
            </a:r>
            <a:endParaRPr lang="de-DE" sz="1600"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100000" l="24889" r="48667">
                        <a14:foregroundMark x1="36667" y1="94750" x2="36667" y2="94750"/>
                        <a14:foregroundMark x1="38222" y1="95000" x2="38222" y2="95000"/>
                        <a14:foregroundMark x1="39333" y1="95000" x2="39333" y2="95000"/>
                        <a14:foregroundMark x1="40000" y1="94750" x2="40000" y2="94750"/>
                        <a14:foregroundMark x1="39778" y1="96000" x2="39778" y2="96000"/>
                        <a14:foregroundMark x1="39111" y1="96000" x2="39111" y2="96000"/>
                        <a14:foregroundMark x1="38444" y1="96250" x2="38444" y2="96250"/>
                        <a14:foregroundMark x1="37778" y1="96250" x2="37778" y2="96250"/>
                        <a14:foregroundMark x1="36889" y1="96500" x2="36889" y2="96500"/>
                        <a14:foregroundMark x1="36000" y1="96500" x2="36000" y2="96500"/>
                        <a14:foregroundMark x1="40444" y1="96750" x2="40444" y2="96750"/>
                        <a14:foregroundMark x1="36222" y1="4750" x2="36222" y2="4750"/>
                        <a14:foregroundMark x1="36000" y1="5500" x2="36000" y2="5500"/>
                        <a14:foregroundMark x1="37333" y1="5250" x2="37333" y2="5250"/>
                        <a14:foregroundMark x1="38000" y1="4250" x2="38000" y2="4250"/>
                        <a14:foregroundMark x1="39556" y1="4750" x2="39556" y2="4750"/>
                        <a14:foregroundMark x1="36222" y1="4000" x2="36222" y2="4000"/>
                      </a14:backgroundRemoval>
                    </a14:imgEffect>
                  </a14:imgLayer>
                </a14:imgProps>
              </a:ext>
              <a:ext uri="{28A0092B-C50C-407E-A947-70E740481C1C}">
                <a14:useLocalDpi xmlns:a14="http://schemas.microsoft.com/office/drawing/2010/main" val="0"/>
              </a:ext>
            </a:extLst>
          </a:blip>
          <a:srcRect l="27917" r="51918"/>
          <a:stretch/>
        </p:blipFill>
        <p:spPr>
          <a:xfrm rot="5400000">
            <a:off x="1681187" y="1543129"/>
            <a:ext cx="487266" cy="2147970"/>
          </a:xfrm>
          <a:prstGeom prst="rect">
            <a:avLst/>
          </a:prstGeom>
        </p:spPr>
      </p:pic>
      <p:pic>
        <p:nvPicPr>
          <p:cNvPr id="9" name="Grafik 8"/>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9900" y1="77446" x2="19900" y2="77446"/>
                        <a14:foregroundMark x1="89700" y1="48922" x2="89700" y2="48922"/>
                        <a14:foregroundMark x1="87900" y1="26368" x2="87900" y2="26368"/>
                        <a14:foregroundMark x1="88300" y1="43449" x2="88300" y2="43449"/>
                        <a14:foregroundMark x1="91600" y1="40133" x2="91600" y2="40133"/>
                        <a14:foregroundMark x1="85300" y1="45108" x2="85300" y2="45108"/>
                        <a14:foregroundMark x1="86700" y1="50746" x2="86700" y2="50746"/>
                        <a14:foregroundMark x1="92100" y1="42620" x2="92100" y2="42620"/>
                        <a14:foregroundMark x1="94200" y1="41459" x2="94200" y2="41459"/>
                        <a14:foregroundMark x1="92900" y1="40630" x2="92900" y2="40630"/>
                        <a14:foregroundMark x1="94800" y1="39138" x2="94800" y2="39138"/>
                        <a14:foregroundMark x1="16500" y1="58375" x2="16500" y2="58375"/>
                        <a14:foregroundMark x1="21800" y1="70481" x2="21800" y2="70481"/>
                        <a14:foregroundMark x1="24100" y1="71476" x2="24100" y2="71476"/>
                        <a14:foregroundMark x1="25600" y1="69486" x2="25600" y2="69486"/>
                        <a14:foregroundMark x1="19800" y1="72637" x2="19800" y2="72637"/>
                        <a14:foregroundMark x1="21300" y1="72305" x2="21300" y2="72305"/>
                        <a14:foregroundMark x1="18600" y1="73466" x2="18600" y2="73466"/>
                        <a14:foregroundMark x1="18300" y1="78275" x2="18300" y2="78275"/>
                        <a14:foregroundMark x1="21700" y1="76119" x2="21700" y2="76119"/>
                        <a14:foregroundMark x1="24500" y1="74959" x2="24500" y2="74959"/>
                        <a14:foregroundMark x1="25900" y1="74959" x2="25900" y2="74959"/>
                        <a14:foregroundMark x1="26100" y1="79104" x2="26100" y2="79104"/>
                        <a14:foregroundMark x1="15000" y1="85738" x2="15000" y2="85738"/>
                        <a14:foregroundMark x1="15400" y1="81758" x2="15400" y2="81758"/>
                        <a14:foregroundMark x1="14800" y1="79934" x2="14800" y2="79934"/>
                      </a14:backgroundRemoval>
                    </a14:imgEffect>
                  </a14:imgLayer>
                </a14:imgProps>
              </a:ext>
              <a:ext uri="{28A0092B-C50C-407E-A947-70E740481C1C}">
                <a14:useLocalDpi xmlns:a14="http://schemas.microsoft.com/office/drawing/2010/main" val="0"/>
              </a:ext>
            </a:extLst>
          </a:blip>
          <a:stretch>
            <a:fillRect/>
          </a:stretch>
        </p:blipFill>
        <p:spPr>
          <a:xfrm>
            <a:off x="5332390" y="2394137"/>
            <a:ext cx="1547627" cy="933219"/>
          </a:xfrm>
          <a:prstGeom prst="rect">
            <a:avLst/>
          </a:prstGeom>
        </p:spPr>
      </p:pic>
      <p:pic>
        <p:nvPicPr>
          <p:cNvPr id="10" name="Grafik 9"/>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100000" l="24889" r="48667">
                        <a14:foregroundMark x1="36667" y1="94750" x2="36667" y2="94750"/>
                        <a14:foregroundMark x1="38222" y1="95000" x2="38222" y2="95000"/>
                        <a14:foregroundMark x1="39333" y1="95000" x2="39333" y2="95000"/>
                        <a14:foregroundMark x1="40000" y1="94750" x2="40000" y2="94750"/>
                        <a14:foregroundMark x1="39778" y1="96000" x2="39778" y2="96000"/>
                        <a14:foregroundMark x1="39111" y1="96000" x2="39111" y2="96000"/>
                        <a14:foregroundMark x1="38444" y1="96250" x2="38444" y2="96250"/>
                        <a14:foregroundMark x1="37778" y1="96250" x2="37778" y2="96250"/>
                        <a14:foregroundMark x1="36889" y1="96500" x2="36889" y2="96500"/>
                        <a14:foregroundMark x1="36000" y1="96500" x2="36000" y2="96500"/>
                        <a14:foregroundMark x1="40444" y1="96750" x2="40444" y2="96750"/>
                        <a14:foregroundMark x1="36222" y1="4750" x2="36222" y2="4750"/>
                        <a14:foregroundMark x1="36000" y1="5500" x2="36000" y2="5500"/>
                        <a14:foregroundMark x1="37333" y1="5250" x2="37333" y2="5250"/>
                        <a14:foregroundMark x1="38000" y1="4250" x2="38000" y2="4250"/>
                        <a14:foregroundMark x1="39556" y1="4750" x2="39556" y2="4750"/>
                        <a14:foregroundMark x1="36222" y1="4000" x2="36222" y2="4000"/>
                      </a14:backgroundRemoval>
                    </a14:imgEffect>
                  </a14:imgLayer>
                </a14:imgProps>
              </a:ext>
              <a:ext uri="{28A0092B-C50C-407E-A947-70E740481C1C}">
                <a14:useLocalDpi xmlns:a14="http://schemas.microsoft.com/office/drawing/2010/main" val="0"/>
              </a:ext>
            </a:extLst>
          </a:blip>
          <a:srcRect l="27917" r="51918"/>
          <a:stretch/>
        </p:blipFill>
        <p:spPr>
          <a:xfrm rot="5400000">
            <a:off x="1995512" y="1916661"/>
            <a:ext cx="487266" cy="2147970"/>
          </a:xfrm>
          <a:prstGeom prst="rect">
            <a:avLst/>
          </a:prstGeom>
        </p:spPr>
      </p:pic>
      <p:pic>
        <p:nvPicPr>
          <p:cNvPr id="12" name="Grafik 11"/>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100000" l="24889" r="48667">
                        <a14:foregroundMark x1="36667" y1="94750" x2="36667" y2="94750"/>
                        <a14:foregroundMark x1="38222" y1="95000" x2="38222" y2="95000"/>
                        <a14:foregroundMark x1="39333" y1="95000" x2="39333" y2="95000"/>
                        <a14:foregroundMark x1="40000" y1="94750" x2="40000" y2="94750"/>
                        <a14:foregroundMark x1="39778" y1="96000" x2="39778" y2="96000"/>
                        <a14:foregroundMark x1="39111" y1="96000" x2="39111" y2="96000"/>
                        <a14:foregroundMark x1="38444" y1="96250" x2="38444" y2="96250"/>
                        <a14:foregroundMark x1="37778" y1="96250" x2="37778" y2="96250"/>
                        <a14:foregroundMark x1="36889" y1="96500" x2="36889" y2="96500"/>
                        <a14:foregroundMark x1="36000" y1="96500" x2="36000" y2="96500"/>
                        <a14:foregroundMark x1="40444" y1="96750" x2="40444" y2="96750"/>
                        <a14:foregroundMark x1="36222" y1="4750" x2="36222" y2="4750"/>
                        <a14:foregroundMark x1="36000" y1="5500" x2="36000" y2="5500"/>
                        <a14:foregroundMark x1="37333" y1="5250" x2="37333" y2="5250"/>
                        <a14:foregroundMark x1="38000" y1="4250" x2="38000" y2="4250"/>
                        <a14:foregroundMark x1="39556" y1="4750" x2="39556" y2="4750"/>
                        <a14:foregroundMark x1="36222" y1="4000" x2="36222" y2="4000"/>
                      </a14:backgroundRemoval>
                    </a14:imgEffect>
                  </a14:imgLayer>
                </a14:imgProps>
              </a:ext>
              <a:ext uri="{28A0092B-C50C-407E-A947-70E740481C1C}">
                <a14:useLocalDpi xmlns:a14="http://schemas.microsoft.com/office/drawing/2010/main" val="0"/>
              </a:ext>
            </a:extLst>
          </a:blip>
          <a:srcRect l="27917" r="51918"/>
          <a:stretch/>
        </p:blipFill>
        <p:spPr>
          <a:xfrm rot="5400000">
            <a:off x="2318650" y="2281815"/>
            <a:ext cx="487266" cy="2147970"/>
          </a:xfrm>
          <a:prstGeom prst="rect">
            <a:avLst/>
          </a:prstGeom>
        </p:spPr>
      </p:pic>
      <p:sp>
        <p:nvSpPr>
          <p:cNvPr id="16" name="Titel 1"/>
          <p:cNvSpPr txBox="1">
            <a:spLocks/>
          </p:cNvSpPr>
          <p:nvPr/>
        </p:nvSpPr>
        <p:spPr>
          <a:xfrm>
            <a:off x="648595" y="10104949"/>
            <a:ext cx="6418682" cy="473233"/>
          </a:xfrm>
          <a:prstGeom prst="rect">
            <a:avLst/>
          </a:prstGeom>
        </p:spPr>
        <p:txBody>
          <a:bodyPr vert="horz" lIns="106918" tIns="53459" rIns="106918" bIns="53459"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1300" b="1" i="1" dirty="0">
                <a:latin typeface="Arial" panose="020B0604020202020204" pitchFamily="34" charset="0"/>
                <a:cs typeface="Arial" panose="020B0604020202020204" pitchFamily="34" charset="0"/>
              </a:rPr>
              <a:t> </a:t>
            </a:r>
            <a:r>
              <a:rPr lang="de-DE" sz="1400" i="1" dirty="0"/>
              <a:t>Thermotec Systemtechnik AG / Industriegebiet Breiteli, Bifang 16 / 6472 Erstfeld </a:t>
            </a:r>
          </a:p>
          <a:p>
            <a:r>
              <a:rPr lang="de-DE" sz="1400" i="1" dirty="0"/>
              <a:t>Tel. 041 882 04 44 / E-Mail: info@thermotec.ch / web: www.thermotec.ch</a:t>
            </a:r>
            <a:endParaRPr lang="en-GB" sz="1400" i="1" dirty="0"/>
          </a:p>
          <a:p>
            <a:pPr marL="285750" indent="-285750" algn="l">
              <a:buFontTx/>
              <a:buChar char="-"/>
            </a:pPr>
            <a:endParaRPr lang="en-GB" sz="1400" i="1" dirty="0">
              <a:latin typeface="Arial" panose="020B0604020202020204" pitchFamily="34" charset="0"/>
              <a:cs typeface="Arial" panose="020B0604020202020204" pitchFamily="34" charset="0"/>
            </a:endParaRPr>
          </a:p>
        </p:txBody>
      </p:sp>
      <p:sp>
        <p:nvSpPr>
          <p:cNvPr id="3" name="Textfeld 2"/>
          <p:cNvSpPr txBox="1"/>
          <p:nvPr/>
        </p:nvSpPr>
        <p:spPr>
          <a:xfrm>
            <a:off x="4014536" y="2120417"/>
            <a:ext cx="1157955" cy="1631216"/>
          </a:xfrm>
          <a:prstGeom prst="rect">
            <a:avLst/>
          </a:prstGeom>
          <a:noFill/>
        </p:spPr>
        <p:txBody>
          <a:bodyPr wrap="square" rtlCol="0">
            <a:spAutoFit/>
          </a:bodyPr>
          <a:lstStyle/>
          <a:p>
            <a:r>
              <a:rPr lang="de-DE" sz="10000" dirty="0"/>
              <a:t>+</a:t>
            </a:r>
            <a:endParaRPr lang="de-CH" sz="10000" dirty="0"/>
          </a:p>
        </p:txBody>
      </p:sp>
    </p:spTree>
    <p:extLst>
      <p:ext uri="{BB962C8B-B14F-4D97-AF65-F5344CB8AC3E}">
        <p14:creationId xmlns:p14="http://schemas.microsoft.com/office/powerpoint/2010/main" val="1693161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19728" y="4075769"/>
            <a:ext cx="6520220" cy="5087493"/>
          </a:xfrm>
        </p:spPr>
        <p:txBody>
          <a:bodyPr/>
          <a:lstStyle/>
          <a:p>
            <a:pPr marL="0" indent="0">
              <a:buNone/>
            </a:pPr>
            <a:r>
              <a:rPr lang="de-DE" dirty="0"/>
              <a:t>Bestellschein:</a:t>
            </a:r>
          </a:p>
          <a:p>
            <a:pPr marL="0" indent="0">
              <a:buNone/>
            </a:pPr>
            <a:r>
              <a:rPr lang="de-DE" sz="1200" dirty="0"/>
              <a:t>Fax: 041 882 04 44</a:t>
            </a:r>
          </a:p>
          <a:p>
            <a:pPr marL="0" indent="0">
              <a:buNone/>
            </a:pPr>
            <a:r>
              <a:rPr lang="de-DE" sz="1200" dirty="0"/>
              <a:t>E-Mail: info@thermotec.ch</a:t>
            </a:r>
          </a:p>
          <a:p>
            <a:pPr marL="0" indent="0">
              <a:buNone/>
            </a:pPr>
            <a:r>
              <a:rPr lang="de-DE" sz="1200" dirty="0" err="1"/>
              <a:t>Purotap</a:t>
            </a:r>
            <a:r>
              <a:rPr lang="de-DE" sz="1200" dirty="0"/>
              <a:t> </a:t>
            </a:r>
            <a:r>
              <a:rPr lang="de-DE" sz="1200" dirty="0" err="1"/>
              <a:t>Bonusset</a:t>
            </a:r>
            <a:endParaRPr lang="de-DE" sz="1200" dirty="0"/>
          </a:p>
          <a:p>
            <a:pPr marL="0" indent="0">
              <a:buNone/>
            </a:pPr>
            <a:r>
              <a:rPr lang="de-DE" sz="1200" dirty="0"/>
              <a:t>Enthält: 3 </a:t>
            </a:r>
            <a:r>
              <a:rPr lang="de-DE" sz="1200" dirty="0" err="1"/>
              <a:t>Purotap</a:t>
            </a:r>
            <a:r>
              <a:rPr lang="de-DE" sz="1200" dirty="0"/>
              <a:t> 500 + 1 Messzähler</a:t>
            </a:r>
          </a:p>
          <a:p>
            <a:pPr marL="0" indent="0">
              <a:buNone/>
            </a:pPr>
            <a:endParaRPr lang="de-DE" sz="1200" dirty="0"/>
          </a:p>
          <a:p>
            <a:pPr marL="0" indent="0">
              <a:buNone/>
            </a:pPr>
            <a:endParaRPr lang="de-DE" sz="1200" dirty="0"/>
          </a:p>
          <a:p>
            <a:pPr marL="0" indent="0">
              <a:buNone/>
              <a:tabLst>
                <a:tab pos="3232150" algn="l"/>
                <a:tab pos="4305300" algn="l"/>
              </a:tabLst>
            </a:pPr>
            <a:r>
              <a:rPr lang="de-DE" sz="1200" dirty="0" err="1"/>
              <a:t>Purotap</a:t>
            </a:r>
            <a:r>
              <a:rPr lang="de-DE" sz="1200" dirty="0"/>
              <a:t> </a:t>
            </a:r>
            <a:r>
              <a:rPr lang="de-DE" sz="1200" dirty="0" err="1"/>
              <a:t>Bonusset</a:t>
            </a:r>
            <a:r>
              <a:rPr lang="de-DE" sz="1200" dirty="0"/>
              <a:t> 	Bestellmenge 	_______Set (so lange Vorrat)</a:t>
            </a:r>
          </a:p>
          <a:p>
            <a:pPr marL="0" indent="0">
              <a:spcBef>
                <a:spcPts val="1200"/>
              </a:spcBef>
              <a:buNone/>
              <a:tabLst>
                <a:tab pos="3232150" algn="l"/>
                <a:tab pos="4305300" algn="l"/>
              </a:tabLst>
            </a:pPr>
            <a:r>
              <a:rPr lang="de-DE" sz="1200" dirty="0"/>
              <a:t>Wir haben Interesse an weiteren </a:t>
            </a:r>
            <a:r>
              <a:rPr lang="de-DE" sz="1200" dirty="0" err="1"/>
              <a:t>Elysatorprodukten</a:t>
            </a:r>
            <a:r>
              <a:rPr lang="de-DE" sz="1200" dirty="0"/>
              <a:t>	</a:t>
            </a:r>
            <a:r>
              <a:rPr lang="de-DE" sz="800" dirty="0"/>
              <a:t>bitte ankreuzen</a:t>
            </a:r>
            <a:r>
              <a:rPr lang="de-DE" sz="1200" dirty="0"/>
              <a:t>	</a:t>
            </a:r>
          </a:p>
          <a:p>
            <a:pPr marL="0" indent="0">
              <a:buNone/>
              <a:tabLst>
                <a:tab pos="3232150" algn="l"/>
                <a:tab pos="4305300" algn="l"/>
              </a:tabLst>
            </a:pPr>
            <a:endParaRPr lang="de-DE" sz="1200" dirty="0"/>
          </a:p>
          <a:p>
            <a:pPr marL="0" indent="0">
              <a:buNone/>
              <a:tabLst>
                <a:tab pos="3232150" algn="l"/>
                <a:tab pos="4305300" algn="l"/>
              </a:tabLst>
            </a:pPr>
            <a:r>
              <a:rPr lang="de-DE" sz="1200" dirty="0"/>
              <a:t>Firma: Stempel</a:t>
            </a:r>
          </a:p>
          <a:p>
            <a:pPr marL="0" indent="0">
              <a:spcBef>
                <a:spcPts val="1800"/>
              </a:spcBef>
              <a:buNone/>
              <a:tabLst>
                <a:tab pos="2419350" algn="l"/>
                <a:tab pos="3949700" algn="l"/>
              </a:tabLst>
            </a:pPr>
            <a:r>
              <a:rPr lang="de-DE" sz="1200" dirty="0"/>
              <a:t>	Kontaktperson	_______________________________</a:t>
            </a:r>
          </a:p>
          <a:p>
            <a:pPr marL="0" indent="0">
              <a:spcBef>
                <a:spcPts val="1800"/>
              </a:spcBef>
              <a:buNone/>
              <a:tabLst>
                <a:tab pos="2419350" algn="l"/>
                <a:tab pos="3949700" algn="l"/>
              </a:tabLst>
            </a:pPr>
            <a:r>
              <a:rPr lang="de-DE" sz="1200" dirty="0"/>
              <a:t>	Bemerkungen	_______________________________</a:t>
            </a:r>
          </a:p>
          <a:p>
            <a:pPr marL="0" indent="0">
              <a:spcBef>
                <a:spcPts val="1800"/>
              </a:spcBef>
              <a:buNone/>
              <a:tabLst>
                <a:tab pos="2419350" algn="l"/>
                <a:tab pos="3949700" algn="l"/>
              </a:tabLst>
            </a:pPr>
            <a:r>
              <a:rPr lang="de-DE" sz="1200" dirty="0"/>
              <a:t>	Daum, Unterschrift	_______________________________</a:t>
            </a:r>
          </a:p>
          <a:p>
            <a:pPr marL="0" indent="0">
              <a:buNone/>
              <a:tabLst>
                <a:tab pos="3048000" algn="l"/>
                <a:tab pos="3949700" algn="l"/>
              </a:tabLst>
            </a:pPr>
            <a:r>
              <a:rPr lang="de-DE" sz="1200" dirty="0"/>
              <a:t>	</a:t>
            </a:r>
            <a:endParaRPr lang="de-CH" sz="1200" dirty="0"/>
          </a:p>
        </p:txBody>
      </p:sp>
      <p:sp>
        <p:nvSpPr>
          <p:cNvPr id="4" name="Titel 1"/>
          <p:cNvSpPr txBox="1">
            <a:spLocks/>
          </p:cNvSpPr>
          <p:nvPr/>
        </p:nvSpPr>
        <p:spPr>
          <a:xfrm>
            <a:off x="-103878" y="670065"/>
            <a:ext cx="7450056" cy="1715604"/>
          </a:xfrm>
          <a:prstGeom prst="rect">
            <a:avLst/>
          </a:prstGeom>
        </p:spPr>
        <p:txBody>
          <a:bodyPr vert="horz" lIns="106918" tIns="53459" rIns="106918" bIns="53459"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11611" indent="100236"/>
            <a:r>
              <a:rPr lang="de-DE" sz="3600" b="1" i="1" dirty="0" err="1">
                <a:latin typeface="Arial" panose="020B0604020202020204" pitchFamily="34" charset="0"/>
                <a:cs typeface="Arial" panose="020B0604020202020204" pitchFamily="34" charset="0"/>
              </a:rPr>
              <a:t>Therotec</a:t>
            </a:r>
            <a:r>
              <a:rPr lang="de-DE" sz="3600" b="1" i="1" dirty="0">
                <a:latin typeface="Arial" panose="020B0604020202020204" pitchFamily="34" charset="0"/>
                <a:cs typeface="Arial" panose="020B0604020202020204" pitchFamily="34" charset="0"/>
              </a:rPr>
              <a:t> Systemtechnik AG</a:t>
            </a:r>
          </a:p>
          <a:p>
            <a:pPr marL="211611" indent="100236"/>
            <a:endParaRPr lang="de-DE" sz="1600" dirty="0">
              <a:latin typeface="Arial" panose="020B0604020202020204" pitchFamily="34" charset="0"/>
              <a:cs typeface="Arial" panose="020B0604020202020204" pitchFamily="34" charset="0"/>
            </a:endParaRPr>
          </a:p>
          <a:p>
            <a:r>
              <a:rPr lang="de-DE" sz="2400" b="1" dirty="0" err="1">
                <a:solidFill>
                  <a:srgbClr val="FF0000"/>
                </a:solidFill>
              </a:rPr>
              <a:t>Elysator</a:t>
            </a:r>
            <a:r>
              <a:rPr lang="de-DE" sz="2400" b="1" dirty="0">
                <a:solidFill>
                  <a:srgbClr val="FF0000"/>
                </a:solidFill>
              </a:rPr>
              <a:t> PUROTAP BONUS SET</a:t>
            </a:r>
          </a:p>
          <a:p>
            <a:r>
              <a:rPr lang="de-DE" sz="2400" b="1" dirty="0">
                <a:solidFill>
                  <a:srgbClr val="FF0000"/>
                </a:solidFill>
              </a:rPr>
              <a:t>3 </a:t>
            </a:r>
            <a:r>
              <a:rPr lang="de-DE" sz="2400" b="1" dirty="0" err="1">
                <a:solidFill>
                  <a:srgbClr val="FF0000"/>
                </a:solidFill>
              </a:rPr>
              <a:t>Purotap</a:t>
            </a:r>
            <a:r>
              <a:rPr lang="de-DE" sz="2400" b="1" dirty="0">
                <a:solidFill>
                  <a:srgbClr val="FF0000"/>
                </a:solidFill>
              </a:rPr>
              <a:t> 500 + 1 Messzähler</a:t>
            </a:r>
            <a:endParaRPr lang="de-CH" sz="2400" b="1" dirty="0">
              <a:solidFill>
                <a:srgbClr val="FF0000"/>
              </a:solidFill>
            </a:endParaRPr>
          </a:p>
        </p:txBody>
      </p:sp>
      <p:pic>
        <p:nvPicPr>
          <p:cNvPr id="5" name="Grafik 4"/>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100000" l="24889" r="48667">
                        <a14:foregroundMark x1="36667" y1="94750" x2="36667" y2="94750"/>
                        <a14:foregroundMark x1="38222" y1="95000" x2="38222" y2="95000"/>
                        <a14:foregroundMark x1="39333" y1="95000" x2="39333" y2="95000"/>
                        <a14:foregroundMark x1="40000" y1="94750" x2="40000" y2="94750"/>
                        <a14:foregroundMark x1="39778" y1="96000" x2="39778" y2="96000"/>
                        <a14:foregroundMark x1="39111" y1="96000" x2="39111" y2="96000"/>
                        <a14:foregroundMark x1="38444" y1="96250" x2="38444" y2="96250"/>
                        <a14:foregroundMark x1="37778" y1="96250" x2="37778" y2="96250"/>
                        <a14:foregroundMark x1="36889" y1="96500" x2="36889" y2="96500"/>
                        <a14:foregroundMark x1="36000" y1="96500" x2="36000" y2="96500"/>
                        <a14:foregroundMark x1="40444" y1="96750" x2="40444" y2="96750"/>
                        <a14:foregroundMark x1="36222" y1="4750" x2="36222" y2="4750"/>
                        <a14:foregroundMark x1="36000" y1="5500" x2="36000" y2="5500"/>
                        <a14:foregroundMark x1="37333" y1="5250" x2="37333" y2="5250"/>
                        <a14:foregroundMark x1="38000" y1="4250" x2="38000" y2="4250"/>
                        <a14:foregroundMark x1="39556" y1="4750" x2="39556" y2="4750"/>
                        <a14:foregroundMark x1="36222" y1="4000" x2="36222" y2="4000"/>
                      </a14:backgroundRemoval>
                    </a14:imgEffect>
                  </a14:imgLayer>
                </a14:imgProps>
              </a:ext>
              <a:ext uri="{28A0092B-C50C-407E-A947-70E740481C1C}">
                <a14:useLocalDpi xmlns:a14="http://schemas.microsoft.com/office/drawing/2010/main" val="0"/>
              </a:ext>
            </a:extLst>
          </a:blip>
          <a:srcRect l="27917" r="51918"/>
          <a:stretch/>
        </p:blipFill>
        <p:spPr>
          <a:xfrm rot="5400000">
            <a:off x="1681187" y="1543129"/>
            <a:ext cx="487266" cy="2147970"/>
          </a:xfrm>
          <a:prstGeom prst="rect">
            <a:avLst/>
          </a:prstGeom>
        </p:spPr>
      </p:pic>
      <p:pic>
        <p:nvPicPr>
          <p:cNvPr id="6" name="Grafik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19900" y1="77446" x2="19900" y2="77446"/>
                        <a14:foregroundMark x1="89700" y1="48922" x2="89700" y2="48922"/>
                        <a14:foregroundMark x1="87900" y1="26368" x2="87900" y2="26368"/>
                        <a14:foregroundMark x1="88300" y1="43449" x2="88300" y2="43449"/>
                        <a14:foregroundMark x1="91600" y1="40133" x2="91600" y2="40133"/>
                        <a14:foregroundMark x1="85300" y1="45108" x2="85300" y2="45108"/>
                        <a14:foregroundMark x1="86700" y1="50746" x2="86700" y2="50746"/>
                        <a14:foregroundMark x1="92100" y1="42620" x2="92100" y2="42620"/>
                        <a14:foregroundMark x1="94200" y1="41459" x2="94200" y2="41459"/>
                        <a14:foregroundMark x1="92900" y1="40630" x2="92900" y2="40630"/>
                        <a14:foregroundMark x1="94800" y1="39138" x2="94800" y2="39138"/>
                        <a14:foregroundMark x1="16500" y1="58375" x2="16500" y2="58375"/>
                        <a14:foregroundMark x1="21800" y1="70481" x2="21800" y2="70481"/>
                        <a14:foregroundMark x1="24100" y1="71476" x2="24100" y2="71476"/>
                        <a14:foregroundMark x1="25600" y1="69486" x2="25600" y2="69486"/>
                        <a14:foregroundMark x1="19800" y1="72637" x2="19800" y2="72637"/>
                        <a14:foregroundMark x1="21300" y1="72305" x2="21300" y2="72305"/>
                        <a14:foregroundMark x1="18600" y1="73466" x2="18600" y2="73466"/>
                        <a14:foregroundMark x1="18300" y1="78275" x2="18300" y2="78275"/>
                        <a14:foregroundMark x1="21700" y1="76119" x2="21700" y2="76119"/>
                        <a14:foregroundMark x1="24500" y1="74959" x2="24500" y2="74959"/>
                        <a14:foregroundMark x1="25900" y1="74959" x2="25900" y2="74959"/>
                        <a14:foregroundMark x1="26100" y1="79104" x2="26100" y2="79104"/>
                        <a14:foregroundMark x1="15000" y1="85738" x2="15000" y2="85738"/>
                        <a14:foregroundMark x1="15400" y1="81758" x2="15400" y2="81758"/>
                        <a14:foregroundMark x1="14800" y1="79934" x2="14800" y2="79934"/>
                      </a14:backgroundRemoval>
                    </a14:imgEffect>
                  </a14:imgLayer>
                </a14:imgProps>
              </a:ext>
              <a:ext uri="{28A0092B-C50C-407E-A947-70E740481C1C}">
                <a14:useLocalDpi xmlns:a14="http://schemas.microsoft.com/office/drawing/2010/main" val="0"/>
              </a:ext>
            </a:extLst>
          </a:blip>
          <a:stretch>
            <a:fillRect/>
          </a:stretch>
        </p:blipFill>
        <p:spPr>
          <a:xfrm>
            <a:off x="5332390" y="2394137"/>
            <a:ext cx="1547627" cy="933219"/>
          </a:xfrm>
          <a:prstGeom prst="rect">
            <a:avLst/>
          </a:prstGeom>
        </p:spPr>
      </p:pic>
      <p:pic>
        <p:nvPicPr>
          <p:cNvPr id="7" name="Grafik 6"/>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100000" l="24889" r="48667">
                        <a14:foregroundMark x1="36667" y1="94750" x2="36667" y2="94750"/>
                        <a14:foregroundMark x1="38222" y1="95000" x2="38222" y2="95000"/>
                        <a14:foregroundMark x1="39333" y1="95000" x2="39333" y2="95000"/>
                        <a14:foregroundMark x1="40000" y1="94750" x2="40000" y2="94750"/>
                        <a14:foregroundMark x1="39778" y1="96000" x2="39778" y2="96000"/>
                        <a14:foregroundMark x1="39111" y1="96000" x2="39111" y2="96000"/>
                        <a14:foregroundMark x1="38444" y1="96250" x2="38444" y2="96250"/>
                        <a14:foregroundMark x1="37778" y1="96250" x2="37778" y2="96250"/>
                        <a14:foregroundMark x1="36889" y1="96500" x2="36889" y2="96500"/>
                        <a14:foregroundMark x1="36000" y1="96500" x2="36000" y2="96500"/>
                        <a14:foregroundMark x1="40444" y1="96750" x2="40444" y2="96750"/>
                        <a14:foregroundMark x1="36222" y1="4750" x2="36222" y2="4750"/>
                        <a14:foregroundMark x1="36000" y1="5500" x2="36000" y2="5500"/>
                        <a14:foregroundMark x1="37333" y1="5250" x2="37333" y2="5250"/>
                        <a14:foregroundMark x1="38000" y1="4250" x2="38000" y2="4250"/>
                        <a14:foregroundMark x1="39556" y1="4750" x2="39556" y2="4750"/>
                        <a14:foregroundMark x1="36222" y1="4000" x2="36222" y2="4000"/>
                      </a14:backgroundRemoval>
                    </a14:imgEffect>
                  </a14:imgLayer>
                </a14:imgProps>
              </a:ext>
              <a:ext uri="{28A0092B-C50C-407E-A947-70E740481C1C}">
                <a14:useLocalDpi xmlns:a14="http://schemas.microsoft.com/office/drawing/2010/main" val="0"/>
              </a:ext>
            </a:extLst>
          </a:blip>
          <a:srcRect l="27917" r="51918"/>
          <a:stretch/>
        </p:blipFill>
        <p:spPr>
          <a:xfrm rot="5400000">
            <a:off x="1995512" y="1916661"/>
            <a:ext cx="487266" cy="2147970"/>
          </a:xfrm>
          <a:prstGeom prst="rect">
            <a:avLst/>
          </a:prstGeom>
        </p:spPr>
      </p:pic>
      <p:pic>
        <p:nvPicPr>
          <p:cNvPr id="8" name="Grafik 7"/>
          <p:cNvPicPr>
            <a:picLocks noChangeAspect="1"/>
          </p:cNvPicPr>
          <p:nvPr/>
        </p:nvPicPr>
        <p:blipFill rotWithShape="1">
          <a:blip r:embed="rId2">
            <a:extLst>
              <a:ext uri="{BEBA8EAE-BF5A-486C-A8C5-ECC9F3942E4B}">
                <a14:imgProps xmlns:a14="http://schemas.microsoft.com/office/drawing/2010/main">
                  <a14:imgLayer r:embed="rId3">
                    <a14:imgEffect>
                      <a14:backgroundRemoval t="2000" b="100000" l="24889" r="48667">
                        <a14:foregroundMark x1="36667" y1="94750" x2="36667" y2="94750"/>
                        <a14:foregroundMark x1="38222" y1="95000" x2="38222" y2="95000"/>
                        <a14:foregroundMark x1="39333" y1="95000" x2="39333" y2="95000"/>
                        <a14:foregroundMark x1="40000" y1="94750" x2="40000" y2="94750"/>
                        <a14:foregroundMark x1="39778" y1="96000" x2="39778" y2="96000"/>
                        <a14:foregroundMark x1="39111" y1="96000" x2="39111" y2="96000"/>
                        <a14:foregroundMark x1="38444" y1="96250" x2="38444" y2="96250"/>
                        <a14:foregroundMark x1="37778" y1="96250" x2="37778" y2="96250"/>
                        <a14:foregroundMark x1="36889" y1="96500" x2="36889" y2="96500"/>
                        <a14:foregroundMark x1="36000" y1="96500" x2="36000" y2="96500"/>
                        <a14:foregroundMark x1="40444" y1="96750" x2="40444" y2="96750"/>
                        <a14:foregroundMark x1="36222" y1="4750" x2="36222" y2="4750"/>
                        <a14:foregroundMark x1="36000" y1="5500" x2="36000" y2="5500"/>
                        <a14:foregroundMark x1="37333" y1="5250" x2="37333" y2="5250"/>
                        <a14:foregroundMark x1="38000" y1="4250" x2="38000" y2="4250"/>
                        <a14:foregroundMark x1="39556" y1="4750" x2="39556" y2="4750"/>
                        <a14:foregroundMark x1="36222" y1="4000" x2="36222" y2="4000"/>
                      </a14:backgroundRemoval>
                    </a14:imgEffect>
                  </a14:imgLayer>
                </a14:imgProps>
              </a:ext>
              <a:ext uri="{28A0092B-C50C-407E-A947-70E740481C1C}">
                <a14:useLocalDpi xmlns:a14="http://schemas.microsoft.com/office/drawing/2010/main" val="0"/>
              </a:ext>
            </a:extLst>
          </a:blip>
          <a:srcRect l="27917" r="51918"/>
          <a:stretch/>
        </p:blipFill>
        <p:spPr>
          <a:xfrm rot="5400000">
            <a:off x="2318650" y="2281815"/>
            <a:ext cx="487266" cy="2147970"/>
          </a:xfrm>
          <a:prstGeom prst="rect">
            <a:avLst/>
          </a:prstGeom>
        </p:spPr>
      </p:pic>
      <p:sp>
        <p:nvSpPr>
          <p:cNvPr id="9" name="Titel 1"/>
          <p:cNvSpPr txBox="1">
            <a:spLocks/>
          </p:cNvSpPr>
          <p:nvPr/>
        </p:nvSpPr>
        <p:spPr>
          <a:xfrm>
            <a:off x="648595" y="10104949"/>
            <a:ext cx="6418682" cy="473233"/>
          </a:xfrm>
          <a:prstGeom prst="rect">
            <a:avLst/>
          </a:prstGeom>
        </p:spPr>
        <p:txBody>
          <a:bodyPr vert="horz" lIns="106918" tIns="53459" rIns="106918" bIns="53459"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CH" sz="1300" b="1" i="1" dirty="0">
                <a:latin typeface="Arial" panose="020B0604020202020204" pitchFamily="34" charset="0"/>
                <a:cs typeface="Arial" panose="020B0604020202020204" pitchFamily="34" charset="0"/>
              </a:rPr>
              <a:t> </a:t>
            </a:r>
            <a:r>
              <a:rPr lang="de-DE" sz="1400" i="1" dirty="0"/>
              <a:t>Thermotec Systemtechnik AG / Industriegebiet Breiteli, Bifang 16 / 6472 Erstfeld </a:t>
            </a:r>
          </a:p>
          <a:p>
            <a:r>
              <a:rPr lang="de-DE" sz="1400" i="1" dirty="0"/>
              <a:t>Tel. 041 882 04 44 / E-Mail: info@thermotec.ch / web: www.thermotec.ch</a:t>
            </a:r>
            <a:endParaRPr lang="en-GB" sz="1400" i="1" dirty="0"/>
          </a:p>
          <a:p>
            <a:pPr marL="285750" indent="-285750" algn="l">
              <a:buFontTx/>
              <a:buChar char="-"/>
            </a:pPr>
            <a:endParaRPr lang="en-GB" sz="1400" i="1" dirty="0">
              <a:latin typeface="Arial" panose="020B0604020202020204" pitchFamily="34" charset="0"/>
              <a:cs typeface="Arial" panose="020B0604020202020204" pitchFamily="34" charset="0"/>
            </a:endParaRPr>
          </a:p>
        </p:txBody>
      </p:sp>
      <p:sp>
        <p:nvSpPr>
          <p:cNvPr id="10" name="Textfeld 9"/>
          <p:cNvSpPr txBox="1"/>
          <p:nvPr/>
        </p:nvSpPr>
        <p:spPr>
          <a:xfrm>
            <a:off x="4014536" y="2120417"/>
            <a:ext cx="1157955" cy="1631216"/>
          </a:xfrm>
          <a:prstGeom prst="rect">
            <a:avLst/>
          </a:prstGeom>
          <a:noFill/>
        </p:spPr>
        <p:txBody>
          <a:bodyPr wrap="square" rtlCol="0">
            <a:spAutoFit/>
          </a:bodyPr>
          <a:lstStyle/>
          <a:p>
            <a:r>
              <a:rPr lang="de-DE" sz="10000" dirty="0"/>
              <a:t>+</a:t>
            </a:r>
            <a:endParaRPr lang="de-CH" sz="10000" dirty="0"/>
          </a:p>
        </p:txBody>
      </p:sp>
      <p:sp>
        <p:nvSpPr>
          <p:cNvPr id="12" name="Rechteck 11"/>
          <p:cNvSpPr/>
          <p:nvPr/>
        </p:nvSpPr>
        <p:spPr>
          <a:xfrm>
            <a:off x="584200" y="7308850"/>
            <a:ext cx="2260600" cy="13906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
        <p:nvSpPr>
          <p:cNvPr id="14" name="Flussdiagramm: Prozess 13"/>
          <p:cNvSpPr/>
          <p:nvPr/>
        </p:nvSpPr>
        <p:spPr>
          <a:xfrm>
            <a:off x="4533900" y="6394450"/>
            <a:ext cx="355600" cy="330200"/>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dirty="0"/>
          </a:p>
        </p:txBody>
      </p:sp>
    </p:spTree>
    <p:extLst>
      <p:ext uri="{BB962C8B-B14F-4D97-AF65-F5344CB8AC3E}">
        <p14:creationId xmlns:p14="http://schemas.microsoft.com/office/powerpoint/2010/main" val="359272862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305</Words>
  <Application>Microsoft Office PowerPoint</Application>
  <PresentationFormat>Benutzerdefiniert</PresentationFormat>
  <Paragraphs>51</Paragraphs>
  <Slides>2</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vt:i4>
      </vt:variant>
    </vt:vector>
  </HeadingPairs>
  <TitlesOfParts>
    <vt:vector size="6" baseType="lpstr">
      <vt:lpstr>Arial</vt:lpstr>
      <vt:lpstr>Calibri</vt:lpstr>
      <vt:lpstr>Calibri Light</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Josef Gisler</dc:creator>
  <cp:lastModifiedBy>Juan Gnos</cp:lastModifiedBy>
  <cp:revision>42</cp:revision>
  <cp:lastPrinted>2017-09-06T08:29:05Z</cp:lastPrinted>
  <dcterms:created xsi:type="dcterms:W3CDTF">2016-11-18T08:13:11Z</dcterms:created>
  <dcterms:modified xsi:type="dcterms:W3CDTF">2017-09-06T08:29:13Z</dcterms:modified>
</cp:coreProperties>
</file>